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Krabuler" charset="0"/>
      <p:regular r:id="rId28"/>
    </p:embeddedFont>
    <p:embeddedFont>
      <p:font typeface="Open Sans Extra Bold" charset="0"/>
      <p:regular r:id="rId29"/>
    </p:embeddedFont>
    <p:embeddedFont>
      <p:font typeface="Abibas" charset="0"/>
      <p:regular r:id="rId30"/>
    </p:embeddedFont>
    <p:embeddedFont>
      <p:font typeface="Chewy" charset="0"/>
      <p:regular r:id="rId31"/>
    </p:embeddedFont>
    <p:embeddedFont>
      <p:font typeface="Cambria Math" pitchFamily="18" charset="0"/>
      <p:regular r:id="rId32"/>
    </p:embeddedFont>
    <p:embeddedFont>
      <p:font typeface="Quicksand" charset="0"/>
      <p:regular r:id="rId33"/>
    </p:embeddedFon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Anton" charset="0"/>
      <p:regular r:id="rId38"/>
    </p:embeddedFont>
    <p:embeddedFont>
      <p:font typeface="Eczar SemiBold" charset="0"/>
      <p:regular r:id="rId39"/>
    </p:embeddedFont>
    <p:embeddedFont>
      <p:font typeface="Lato" charset="0"/>
      <p:regular r:id="rId40"/>
    </p:embeddedFont>
    <p:embeddedFont>
      <p:font typeface="Gagalin" charset="0"/>
      <p:regular r:id="rId41"/>
    </p:embeddedFont>
    <p:embeddedFont>
      <p:font typeface="Bryndan Write" charset="0"/>
      <p:regular r:id="rId42"/>
    </p:embeddedFont>
    <p:embeddedFont>
      <p:font typeface="Josefin Sans Regular" charset="0"/>
      <p:regular r:id="rId43"/>
    </p:embeddedFont>
    <p:embeddedFont>
      <p:font typeface="Lora" charset="0"/>
      <p:regular r:id="rId44"/>
    </p:embeddedFont>
    <p:embeddedFont>
      <p:font typeface="Open Sans" charset="0"/>
      <p:regular r:id="rId45"/>
    </p:embeddedFont>
    <p:embeddedFont>
      <p:font typeface="Give You Glory" charset="0"/>
      <p:regular r:id="rId46"/>
    </p:embeddedFont>
    <p:embeddedFont>
      <p:font typeface="Baskerville Old Face" pitchFamily="18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-85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18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48.png"/><Relationship Id="rId18" Type="http://schemas.openxmlformats.org/officeDocument/2006/relationships/image" Target="../media/image87.svg"/><Relationship Id="rId3" Type="http://schemas.openxmlformats.org/officeDocument/2006/relationships/image" Target="../media/image8.svg"/><Relationship Id="rId7" Type="http://schemas.openxmlformats.org/officeDocument/2006/relationships/image" Target="../media/image44.png"/><Relationship Id="rId12" Type="http://schemas.openxmlformats.org/officeDocument/2006/relationships/image" Target="../media/image82.svg"/><Relationship Id="rId17" Type="http://schemas.openxmlformats.org/officeDocument/2006/relationships/image" Target="../media/image50.png"/><Relationship Id="rId2" Type="http://schemas.openxmlformats.org/officeDocument/2006/relationships/image" Target="../media/image4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75.svg"/><Relationship Id="rId1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8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87.svg"/><Relationship Id="rId3" Type="http://schemas.openxmlformats.org/officeDocument/2006/relationships/image" Target="../media/image89.svg"/><Relationship Id="rId7" Type="http://schemas.openxmlformats.org/officeDocument/2006/relationships/image" Target="../media/image53.png"/><Relationship Id="rId12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95.svg"/><Relationship Id="rId4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08.sv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12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104.svg"/><Relationship Id="rId14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0.svg"/><Relationship Id="rId18" Type="http://schemas.openxmlformats.org/officeDocument/2006/relationships/image" Target="../media/image63.jpe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32.png"/><Relationship Id="rId17" Type="http://schemas.openxmlformats.org/officeDocument/2006/relationships/image" Target="../media/image64.sv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31.png"/><Relationship Id="rId19" Type="http://schemas.openxmlformats.org/officeDocument/2006/relationships/image" Target="../media/image64.jpeg"/><Relationship Id="rId4" Type="http://schemas.openxmlformats.org/officeDocument/2006/relationships/image" Target="../media/image28.png"/><Relationship Id="rId9" Type="http://schemas.openxmlformats.org/officeDocument/2006/relationships/image" Target="../media/image56.sv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13" Type="http://schemas.openxmlformats.org/officeDocument/2006/relationships/image" Target="../media/image71.png"/><Relationship Id="rId3" Type="http://schemas.openxmlformats.org/officeDocument/2006/relationships/image" Target="../media/image113.svg"/><Relationship Id="rId7" Type="http://schemas.openxmlformats.org/officeDocument/2006/relationships/image" Target="../media/image68.png"/><Relationship Id="rId12" Type="http://schemas.openxmlformats.org/officeDocument/2006/relationships/image" Target="../media/image122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svg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image" Target="../media/image120.svg"/><Relationship Id="rId4" Type="http://schemas.openxmlformats.org/officeDocument/2006/relationships/image" Target="../media/image66.jpeg"/><Relationship Id="rId9" Type="http://schemas.openxmlformats.org/officeDocument/2006/relationships/image" Target="../media/image69.png"/><Relationship Id="rId14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8.sv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73.jpeg"/><Relationship Id="rId5" Type="http://schemas.openxmlformats.org/officeDocument/2006/relationships/image" Target="../media/image75.svg"/><Relationship Id="rId10" Type="http://schemas.openxmlformats.org/officeDocument/2006/relationships/image" Target="../media/image72.jpe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35.svg"/><Relationship Id="rId3" Type="http://schemas.openxmlformats.org/officeDocument/2006/relationships/image" Target="../media/image75.png"/><Relationship Id="rId7" Type="http://schemas.openxmlformats.org/officeDocument/2006/relationships/image" Target="../media/image130.svg"/><Relationship Id="rId12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33.svg"/><Relationship Id="rId5" Type="http://schemas.openxmlformats.org/officeDocument/2006/relationships/image" Target="../media/image128.svg"/><Relationship Id="rId15" Type="http://schemas.openxmlformats.org/officeDocument/2006/relationships/image" Target="../media/image48.sv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43.png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08.svg"/><Relationship Id="rId18" Type="http://schemas.openxmlformats.org/officeDocument/2006/relationships/image" Target="../media/image18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12" Type="http://schemas.openxmlformats.org/officeDocument/2006/relationships/image" Target="../media/image61.png"/><Relationship Id="rId17" Type="http://schemas.openxmlformats.org/officeDocument/2006/relationships/image" Target="../media/image43.png"/><Relationship Id="rId2" Type="http://schemas.openxmlformats.org/officeDocument/2006/relationships/image" Target="../media/image56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5" Type="http://schemas.openxmlformats.org/officeDocument/2006/relationships/image" Target="../media/image50.png"/><Relationship Id="rId10" Type="http://schemas.openxmlformats.org/officeDocument/2006/relationships/image" Target="../media/image60.png"/><Relationship Id="rId19" Type="http://schemas.openxmlformats.org/officeDocument/2006/relationships/image" Target="../media/image36.svg"/><Relationship Id="rId4" Type="http://schemas.openxmlformats.org/officeDocument/2006/relationships/image" Target="../media/image57.png"/><Relationship Id="rId9" Type="http://schemas.openxmlformats.org/officeDocument/2006/relationships/image" Target="../media/image104.svg"/><Relationship Id="rId1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38.svg"/><Relationship Id="rId7" Type="http://schemas.openxmlformats.org/officeDocument/2006/relationships/image" Target="../media/image142.svg"/><Relationship Id="rId12" Type="http://schemas.openxmlformats.org/officeDocument/2006/relationships/image" Target="../media/image88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7.jpeg"/><Relationship Id="rId5" Type="http://schemas.openxmlformats.org/officeDocument/2006/relationships/image" Target="../media/image140.svg"/><Relationship Id="rId10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4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50.svg"/><Relationship Id="rId18" Type="http://schemas.openxmlformats.org/officeDocument/2006/relationships/image" Target="../media/image154.svg"/><Relationship Id="rId3" Type="http://schemas.openxmlformats.org/officeDocument/2006/relationships/image" Target="../media/image42.svg"/><Relationship Id="rId21" Type="http://schemas.openxmlformats.org/officeDocument/2006/relationships/image" Target="../media/image82.svg"/><Relationship Id="rId7" Type="http://schemas.openxmlformats.org/officeDocument/2006/relationships/image" Target="../media/image40.svg"/><Relationship Id="rId12" Type="http://schemas.openxmlformats.org/officeDocument/2006/relationships/image" Target="../media/image91.png"/><Relationship Id="rId17" Type="http://schemas.openxmlformats.org/officeDocument/2006/relationships/image" Target="../media/image94.png"/><Relationship Id="rId2" Type="http://schemas.openxmlformats.org/officeDocument/2006/relationships/image" Target="../media/image21.png"/><Relationship Id="rId16" Type="http://schemas.openxmlformats.org/officeDocument/2006/relationships/image" Target="../media/image152.sv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148.svg"/><Relationship Id="rId5" Type="http://schemas.openxmlformats.org/officeDocument/2006/relationships/image" Target="../media/image30.svg"/><Relationship Id="rId15" Type="http://schemas.openxmlformats.org/officeDocument/2006/relationships/image" Target="../media/image93.png"/><Relationship Id="rId10" Type="http://schemas.openxmlformats.org/officeDocument/2006/relationships/image" Target="../media/image90.png"/><Relationship Id="rId19" Type="http://schemas.openxmlformats.org/officeDocument/2006/relationships/image" Target="../media/image95.jpeg"/><Relationship Id="rId4" Type="http://schemas.openxmlformats.org/officeDocument/2006/relationships/image" Target="../media/image15.png"/><Relationship Id="rId9" Type="http://schemas.openxmlformats.org/officeDocument/2006/relationships/image" Target="../media/image36.svg"/><Relationship Id="rId14" Type="http://schemas.openxmlformats.org/officeDocument/2006/relationships/image" Target="../media/image92.png"/><Relationship Id="rId22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08.sv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12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104.svg"/><Relationship Id="rId14" Type="http://schemas.openxmlformats.org/officeDocument/2006/relationships/image" Target="../media/image9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svg"/><Relationship Id="rId3" Type="http://schemas.openxmlformats.org/officeDocument/2006/relationships/image" Target="../media/image158.svg"/><Relationship Id="rId7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eg"/><Relationship Id="rId5" Type="http://schemas.openxmlformats.org/officeDocument/2006/relationships/image" Target="../media/image84.svg"/><Relationship Id="rId4" Type="http://schemas.openxmlformats.org/officeDocument/2006/relationships/image" Target="../media/image48.png"/><Relationship Id="rId9" Type="http://schemas.openxmlformats.org/officeDocument/2006/relationships/image" Target="../media/image10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63.svg"/><Relationship Id="rId7" Type="http://schemas.openxmlformats.org/officeDocument/2006/relationships/image" Target="../media/image4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2.svg"/><Relationship Id="rId4" Type="http://schemas.openxmlformats.org/officeDocument/2006/relationships/image" Target="../media/image103.png"/><Relationship Id="rId9" Type="http://schemas.openxmlformats.org/officeDocument/2006/relationships/image" Target="../media/image16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6.svg"/><Relationship Id="rId18" Type="http://schemas.openxmlformats.org/officeDocument/2006/relationships/image" Target="../media/image26.png"/><Relationship Id="rId3" Type="http://schemas.openxmlformats.org/officeDocument/2006/relationships/image" Target="../media/image14.svg"/><Relationship Id="rId7" Type="http://schemas.openxmlformats.org/officeDocument/2006/relationships/image" Target="../media/image30.svg"/><Relationship Id="rId12" Type="http://schemas.openxmlformats.org/officeDocument/2006/relationships/image" Target="../media/image18.png"/><Relationship Id="rId17" Type="http://schemas.openxmlformats.org/officeDocument/2006/relationships/image" Target="../media/image4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4.svg"/><Relationship Id="rId5" Type="http://schemas.openxmlformats.org/officeDocument/2006/relationships/image" Target="../media/image18.svg"/><Relationship Id="rId15" Type="http://schemas.openxmlformats.org/officeDocument/2006/relationships/image" Target="../media/image44.svg"/><Relationship Id="rId10" Type="http://schemas.openxmlformats.org/officeDocument/2006/relationships/image" Target="../media/image17.png"/><Relationship Id="rId19" Type="http://schemas.openxmlformats.org/officeDocument/2006/relationships/image" Target="../media/image48.svg"/><Relationship Id="rId4" Type="http://schemas.openxmlformats.org/officeDocument/2006/relationships/image" Target="../media/image9.png"/><Relationship Id="rId9" Type="http://schemas.openxmlformats.org/officeDocument/2006/relationships/image" Target="../media/image32.svg"/><Relationship Id="rId1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67.svg"/><Relationship Id="rId7" Type="http://schemas.openxmlformats.org/officeDocument/2006/relationships/image" Target="../media/image26.svg"/><Relationship Id="rId12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33.svg"/><Relationship Id="rId5" Type="http://schemas.openxmlformats.org/officeDocument/2006/relationships/image" Target="../media/image24.svg"/><Relationship Id="rId10" Type="http://schemas.openxmlformats.org/officeDocument/2006/relationships/image" Target="../media/image79.png"/><Relationship Id="rId4" Type="http://schemas.openxmlformats.org/officeDocument/2006/relationships/image" Target="../media/image107.png"/><Relationship Id="rId9" Type="http://schemas.openxmlformats.org/officeDocument/2006/relationships/image" Target="../media/image16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6.svg"/><Relationship Id="rId3" Type="http://schemas.openxmlformats.org/officeDocument/2006/relationships/image" Target="../media/image14.svg"/><Relationship Id="rId7" Type="http://schemas.openxmlformats.org/officeDocument/2006/relationships/image" Target="../media/image30.sv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4.svg"/><Relationship Id="rId5" Type="http://schemas.openxmlformats.org/officeDocument/2006/relationships/image" Target="../media/image18.svg"/><Relationship Id="rId15" Type="http://schemas.openxmlformats.org/officeDocument/2006/relationships/image" Target="../media/image66.sv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32.svg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7" Type="http://schemas.openxmlformats.org/officeDocument/2006/relationships/image" Target="../media/image17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74.sv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6.svg"/><Relationship Id="rId3" Type="http://schemas.openxmlformats.org/officeDocument/2006/relationships/image" Target="../media/image14.svg"/><Relationship Id="rId7" Type="http://schemas.openxmlformats.org/officeDocument/2006/relationships/image" Target="../media/image30.svg"/><Relationship Id="rId12" Type="http://schemas.openxmlformats.org/officeDocument/2006/relationships/image" Target="../media/image18.png"/><Relationship Id="rId17" Type="http://schemas.openxmlformats.org/officeDocument/2006/relationships/image" Target="../media/image40.sv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4.svg"/><Relationship Id="rId5" Type="http://schemas.openxmlformats.org/officeDocument/2006/relationships/image" Target="../media/image18.svg"/><Relationship Id="rId15" Type="http://schemas.openxmlformats.org/officeDocument/2006/relationships/image" Target="../media/image38.sv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32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2.svg"/><Relationship Id="rId7" Type="http://schemas.openxmlformats.org/officeDocument/2006/relationships/image" Target="../media/image1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6.svg"/><Relationship Id="rId18" Type="http://schemas.openxmlformats.org/officeDocument/2006/relationships/image" Target="../media/image26.png"/><Relationship Id="rId3" Type="http://schemas.openxmlformats.org/officeDocument/2006/relationships/image" Target="../media/image14.svg"/><Relationship Id="rId7" Type="http://schemas.openxmlformats.org/officeDocument/2006/relationships/image" Target="../media/image30.svg"/><Relationship Id="rId12" Type="http://schemas.openxmlformats.org/officeDocument/2006/relationships/image" Target="../media/image18.png"/><Relationship Id="rId17" Type="http://schemas.openxmlformats.org/officeDocument/2006/relationships/image" Target="../media/image46.sv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4.svg"/><Relationship Id="rId5" Type="http://schemas.openxmlformats.org/officeDocument/2006/relationships/image" Target="../media/image18.svg"/><Relationship Id="rId15" Type="http://schemas.openxmlformats.org/officeDocument/2006/relationships/image" Target="../media/image44.svg"/><Relationship Id="rId10" Type="http://schemas.openxmlformats.org/officeDocument/2006/relationships/image" Target="../media/image17.png"/><Relationship Id="rId19" Type="http://schemas.openxmlformats.org/officeDocument/2006/relationships/image" Target="../media/image48.svg"/><Relationship Id="rId4" Type="http://schemas.openxmlformats.org/officeDocument/2006/relationships/image" Target="../media/image9.png"/><Relationship Id="rId9" Type="http://schemas.openxmlformats.org/officeDocument/2006/relationships/image" Target="../media/image32.sv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32.png"/><Relationship Id="rId17" Type="http://schemas.openxmlformats.org/officeDocument/2006/relationships/image" Target="../media/image64.sv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56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32.png"/><Relationship Id="rId17" Type="http://schemas.openxmlformats.org/officeDocument/2006/relationships/image" Target="../media/image64.sv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56.sv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6.svg"/><Relationship Id="rId3" Type="http://schemas.openxmlformats.org/officeDocument/2006/relationships/image" Target="../media/image14.svg"/><Relationship Id="rId7" Type="http://schemas.openxmlformats.org/officeDocument/2006/relationships/image" Target="../media/image30.sv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4.svg"/><Relationship Id="rId5" Type="http://schemas.openxmlformats.org/officeDocument/2006/relationships/image" Target="../media/image18.svg"/><Relationship Id="rId15" Type="http://schemas.openxmlformats.org/officeDocument/2006/relationships/image" Target="../media/image66.sv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32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70.svg"/><Relationship Id="rId3" Type="http://schemas.openxmlformats.org/officeDocument/2006/relationships/image" Target="../media/image56.svg"/><Relationship Id="rId7" Type="http://schemas.openxmlformats.org/officeDocument/2006/relationships/image" Target="../media/image68.svg"/><Relationship Id="rId12" Type="http://schemas.openxmlformats.org/officeDocument/2006/relationships/image" Target="../media/image37.png"/><Relationship Id="rId17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72.sv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62.sv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29000" y="2467700"/>
            <a:ext cx="12039600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dirty="0">
                <a:solidFill>
                  <a:srgbClr val="2F2325"/>
                </a:solidFill>
                <a:latin typeface="Jingleberry Bold"/>
              </a:rPr>
              <a:t>PARIWISATA SUMUT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14305" y="6251825"/>
            <a:ext cx="6259390" cy="1251878"/>
            <a:chOff x="0" y="0"/>
            <a:chExt cx="8345853" cy="166917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45853" cy="1669171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21056" y="418872"/>
              <a:ext cx="7703741" cy="736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F2325"/>
                  </a:solidFill>
                  <a:latin typeface="Bryndan Write Bold"/>
                </a:rPr>
                <a:t>Kelompok 8 Kom B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224320" y="2022206"/>
            <a:ext cx="1286740" cy="18514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45677" y="836088"/>
            <a:ext cx="2452500" cy="11861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042975" y="1278865"/>
            <a:ext cx="1931705" cy="103346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998685" y="8752174"/>
            <a:ext cx="2260615" cy="77991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4547" y="9353550"/>
            <a:ext cx="1096881" cy="129808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4998685" y="6251825"/>
            <a:ext cx="2899943" cy="2890305"/>
            <a:chOff x="0" y="0"/>
            <a:chExt cx="3866590" cy="3853740"/>
          </a:xfrm>
        </p:grpSpPr>
        <p:grpSp>
          <p:nvGrpSpPr>
            <p:cNvPr id="12" name="Group 12"/>
            <p:cNvGrpSpPr/>
            <p:nvPr/>
          </p:nvGrpSpPr>
          <p:grpSpPr>
            <a:xfrm>
              <a:off x="509277" y="3263294"/>
              <a:ext cx="2847262" cy="590446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866590" cy="3451810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440756" y="6408229"/>
            <a:ext cx="2902662" cy="3492860"/>
            <a:chOff x="0" y="0"/>
            <a:chExt cx="3870215" cy="4657146"/>
          </a:xfrm>
        </p:grpSpPr>
        <p:grpSp>
          <p:nvGrpSpPr>
            <p:cNvPr id="16" name="Group 16"/>
            <p:cNvGrpSpPr/>
            <p:nvPr/>
          </p:nvGrpSpPr>
          <p:grpSpPr>
            <a:xfrm>
              <a:off x="511477" y="4066700"/>
              <a:ext cx="2847262" cy="590446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870215" cy="4361923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722988" y="216520"/>
            <a:ext cx="2323487" cy="3158152"/>
            <a:chOff x="0" y="0"/>
            <a:chExt cx="3097983" cy="421086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3620423"/>
              <a:ext cx="2847262" cy="590446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121216" y="0"/>
              <a:ext cx="2976767" cy="3898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6579" y="1494166"/>
            <a:ext cx="2410559" cy="12896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2063683" y="271176"/>
            <a:ext cx="340592" cy="11744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76926" y="-63665"/>
            <a:ext cx="4934147" cy="184413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208651" y="9258300"/>
            <a:ext cx="162306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153064" y="6580024"/>
            <a:ext cx="4212472" cy="37069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017230" y="6580024"/>
            <a:ext cx="4451762" cy="69019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 l="3182" r="4774" b="28781"/>
          <a:stretch>
            <a:fillRect/>
          </a:stretch>
        </p:blipFill>
        <p:spPr>
          <a:xfrm>
            <a:off x="633536" y="3053308"/>
            <a:ext cx="7129943" cy="14067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4661831" y="2138991"/>
            <a:ext cx="3325720" cy="25759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676926" y="4174628"/>
            <a:ext cx="3032207" cy="10805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625921" y="2673680"/>
            <a:ext cx="7813330" cy="408246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/>
          <a:srcRect l="76067" b="92075"/>
          <a:stretch>
            <a:fillRect/>
          </a:stretch>
        </p:blipFill>
        <p:spPr>
          <a:xfrm>
            <a:off x="15721582" y="2673680"/>
            <a:ext cx="1717669" cy="30216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33536" y="7274002"/>
            <a:ext cx="15737385" cy="170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299">
                <a:solidFill>
                  <a:srgbClr val="000000"/>
                </a:solidFill>
                <a:latin typeface="Gagalin"/>
              </a:rPr>
              <a:t>DI FORM SEARCHING KITA DAPAT MENCARI DESTINASI WISATA YANG KITA INGINKAN</a:t>
            </a:r>
          </a:p>
          <a:p>
            <a:pPr algn="ctr">
              <a:lnSpc>
                <a:spcPts val="3300"/>
              </a:lnSpc>
            </a:pPr>
            <a:r>
              <a:rPr lang="en-US" sz="3300">
                <a:solidFill>
                  <a:srgbClr val="000000"/>
                </a:solidFill>
                <a:latin typeface="Gagalin"/>
              </a:rPr>
              <a:t>CONTOHNYA, JIKA KITA SEARCH KATA ‘BIR’, MAKA SEMUA DESTINASI PARIWISATA YANG JUDULNYA TERDAPAT KATA ‘BIR’ AKAN DITAMPILKAN.</a:t>
            </a:r>
          </a:p>
          <a:p>
            <a:pPr algn="ctr">
              <a:lnSpc>
                <a:spcPts val="3299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6676926" y="348181"/>
            <a:ext cx="493414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Chewy"/>
              </a:rPr>
              <a:t>Searching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2125" y="4695862"/>
            <a:ext cx="5974802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Krabuler"/>
              </a:rPr>
              <a:t>SEARCHING ADALAH FITUR UNTUK MENCARI DAN MENGIDENTIFIKASI INFORMASI DI DALAM DATABASE YANG SESUAI DENGAN KATA KUNCI YANG DIMASUKKAN OLEH PENGGUNA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5511568" y="2160135"/>
            <a:ext cx="2137698" cy="1329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5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6041706" y="838671"/>
            <a:ext cx="1027565" cy="14076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830139" y="1654108"/>
            <a:ext cx="1027565" cy="14076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76926" y="0"/>
            <a:ext cx="4934147" cy="18441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663543" y="7197869"/>
            <a:ext cx="3191515" cy="31915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687843" cy="27075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718584">
            <a:off x="-331805" y="7948120"/>
            <a:ext cx="1943831" cy="26203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 l="4127" r="4127"/>
          <a:stretch>
            <a:fillRect/>
          </a:stretch>
        </p:blipFill>
        <p:spPr>
          <a:xfrm>
            <a:off x="63665" y="2871702"/>
            <a:ext cx="9080335" cy="39218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0" y="6075047"/>
            <a:ext cx="1624923" cy="101040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400609" y="319877"/>
            <a:ext cx="5486783" cy="104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5"/>
              </a:lnSpc>
            </a:pPr>
            <a:r>
              <a:rPr lang="en-US" sz="5782">
                <a:solidFill>
                  <a:srgbClr val="000000"/>
                </a:solidFill>
                <a:latin typeface="Bryndan Write"/>
              </a:rPr>
              <a:t>Pagination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30352" y="3298762"/>
            <a:ext cx="7628948" cy="301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Eczar SemiBold"/>
              </a:rPr>
              <a:t>Pagination adalah sebuah fitur yang digunakan untuk membatasi tampilan data pada satu halaman agar tidak terlalu panjang dan lebih rapi.</a:t>
            </a:r>
          </a:p>
          <a:p>
            <a:pPr algn="ctr">
              <a:lnSpc>
                <a:spcPts val="728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1209" y="2618397"/>
            <a:ext cx="7008091" cy="4925662"/>
            <a:chOff x="0" y="0"/>
            <a:chExt cx="9344121" cy="6567550"/>
          </a:xfrm>
        </p:grpSpPr>
        <p:sp>
          <p:nvSpPr>
            <p:cNvPr id="3" name="TextBox 3"/>
            <p:cNvSpPr txBox="1"/>
            <p:nvPr/>
          </p:nvSpPr>
          <p:spPr>
            <a:xfrm>
              <a:off x="0" y="-77792"/>
              <a:ext cx="9344121" cy="1537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EB7D4E"/>
                  </a:solidFill>
                  <a:latin typeface="Bryndan Write Bold"/>
                </a:rPr>
                <a:t>Validasi Form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20053"/>
              <a:ext cx="9344121" cy="4453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4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C5C99"/>
                  </a:solidFill>
                  <a:latin typeface="Josefin Sans Regular"/>
                </a:rPr>
                <a:t>Di halaman validasi form, pengguna dapat mendaftarkan akun dengan cara mengisi form pendaftaran yang terdiri dari : Nama Lengkap, Email, Password, Konfirmasi Password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98897" y="719834"/>
            <a:ext cx="2889103" cy="29317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11859" y="8485112"/>
            <a:ext cx="1310317" cy="8171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1500" y="242682"/>
            <a:ext cx="2217635" cy="22176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048120" y="6274055"/>
            <a:ext cx="2422359" cy="40129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702999" cy="27029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292488" y="7544059"/>
            <a:ext cx="5287975" cy="421115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/>
          <a:srcRect l="26592" t="7697" r="21255" b="10819"/>
          <a:stretch>
            <a:fillRect/>
          </a:stretch>
        </p:blipFill>
        <p:spPr>
          <a:xfrm>
            <a:off x="1351500" y="2689873"/>
            <a:ext cx="7074654" cy="6203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3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587762" y="2283470"/>
            <a:ext cx="6749527" cy="53873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0185882" y="2283470"/>
            <a:ext cx="6749527" cy="53873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45597" y="420936"/>
            <a:ext cx="14224261" cy="12155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101615" y="196281"/>
            <a:ext cx="1833793" cy="18958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21427" y="196281"/>
            <a:ext cx="1833793" cy="1895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270" b="74471"/>
          <a:stretch>
            <a:fillRect/>
          </a:stretch>
        </p:blipFill>
        <p:spPr>
          <a:xfrm>
            <a:off x="667268" y="9688637"/>
            <a:ext cx="16999589" cy="8861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4713068" y="6355666"/>
            <a:ext cx="3968392" cy="41415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332406">
            <a:off x="355584" y="8897007"/>
            <a:ext cx="3579719" cy="19460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895624" y="8171876"/>
            <a:ext cx="3101130" cy="283048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H="1">
            <a:off x="702558" y="7169763"/>
            <a:ext cx="652285" cy="10021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/>
          <a:srcRect l="30341" t="11474" r="28487" b="5406"/>
          <a:stretch>
            <a:fillRect/>
          </a:stretch>
        </p:blipFill>
        <p:spPr>
          <a:xfrm>
            <a:off x="2464671" y="2247936"/>
            <a:ext cx="4652809" cy="527213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/>
          <a:srcRect l="31184" t="7285" r="29161" b="10154"/>
          <a:stretch>
            <a:fillRect/>
          </a:stretch>
        </p:blipFill>
        <p:spPr>
          <a:xfrm>
            <a:off x="11319966" y="2283470"/>
            <a:ext cx="4481359" cy="523659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800601" y="149296"/>
            <a:ext cx="9525000" cy="1713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73"/>
              </a:lnSpc>
              <a:spcBef>
                <a:spcPct val="0"/>
              </a:spcBef>
            </a:pPr>
            <a:r>
              <a:rPr lang="en-US" sz="9481" dirty="0" err="1">
                <a:solidFill>
                  <a:srgbClr val="FFE7D3"/>
                </a:solidFill>
                <a:latin typeface="Jingleberry Bold"/>
              </a:rPr>
              <a:t>Validasi</a:t>
            </a:r>
            <a:r>
              <a:rPr lang="en-US" sz="9481" dirty="0">
                <a:solidFill>
                  <a:srgbClr val="FFE7D3"/>
                </a:solidFill>
                <a:latin typeface="Jingleberry Bold"/>
              </a:rPr>
              <a:t> Form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267" y="7623194"/>
            <a:ext cx="7738021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Lora"/>
              </a:rPr>
              <a:t>Yang terjadi saat kita mau registrasi tetapi email </a:t>
            </a: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Lora"/>
              </a:rPr>
              <a:t>sudah terdaftar/ sudah digunakan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85882" y="7623194"/>
            <a:ext cx="5123587" cy="95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772">
                <a:solidFill>
                  <a:srgbClr val="000000"/>
                </a:solidFill>
                <a:latin typeface="Open Sans"/>
              </a:rPr>
              <a:t>Yang terjadi jika Registrasi berhasil didaftarkan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143081" y="4939418"/>
            <a:ext cx="5487501" cy="389114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08723" y="1486273"/>
            <a:ext cx="7487763" cy="7314454"/>
            <a:chOff x="0" y="0"/>
            <a:chExt cx="4828540" cy="4716780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ECB7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34521" y="1795005"/>
            <a:ext cx="6836167" cy="6677939"/>
            <a:chOff x="0" y="0"/>
            <a:chExt cx="4828540" cy="4716780"/>
          </a:xfrm>
        </p:grpSpPr>
        <p:sp>
          <p:nvSpPr>
            <p:cNvPr id="6" name="Freeform 6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64366" t="26" r="-61286" b="-29675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4017" r="12717" b="73586"/>
          <a:stretch>
            <a:fillRect/>
          </a:stretch>
        </p:blipFill>
        <p:spPr>
          <a:xfrm>
            <a:off x="-161794" y="9305925"/>
            <a:ext cx="18594668" cy="120116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73586"/>
          <a:stretch>
            <a:fillRect/>
          </a:stretch>
        </p:blipFill>
        <p:spPr>
          <a:xfrm flipV="1">
            <a:off x="-1059021" y="-172462"/>
            <a:ext cx="22332040" cy="120116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355124">
            <a:off x="11126389" y="7220899"/>
            <a:ext cx="8115845" cy="53712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550288" y="6863952"/>
            <a:ext cx="1737712" cy="321798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395950" y="7685703"/>
            <a:ext cx="2144451" cy="314519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198725" y="7385348"/>
            <a:ext cx="1888712" cy="290165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631345" y="3781138"/>
            <a:ext cx="7627955" cy="157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96"/>
              </a:lnSpc>
            </a:pPr>
            <a:r>
              <a:rPr lang="en-US" sz="11096">
                <a:solidFill>
                  <a:srgbClr val="A5A355"/>
                </a:solidFill>
                <a:latin typeface="Jingleberry Bold"/>
              </a:rPr>
              <a:t>Login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31345" y="5380653"/>
            <a:ext cx="7627955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Krabuler"/>
              </a:rPr>
              <a:t>JIKA MAU LOGIN BISA MEMASUKKAN USERNAME DAN PASSWORD YANG SUDAH TERDAFTAR.JIKA BELUM PUNYA AKUN, BISA TEKAN REGISTER UNTUK MENDAFTAR.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6579" y="1494166"/>
            <a:ext cx="2410559" cy="12896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2063683" y="271176"/>
            <a:ext cx="340592" cy="11744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76926" y="-63665"/>
            <a:ext cx="4934147" cy="184413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208651" y="9258300"/>
            <a:ext cx="162306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153064" y="6580024"/>
            <a:ext cx="4212472" cy="37069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017230" y="6580024"/>
            <a:ext cx="4451762" cy="69019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 l="31412" t="4805" r="28895" b="20723"/>
          <a:stretch>
            <a:fillRect/>
          </a:stretch>
        </p:blipFill>
        <p:spPr>
          <a:xfrm>
            <a:off x="2990147" y="1967541"/>
            <a:ext cx="4829780" cy="50858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 l="28169" t="3947" r="26464" b="15870"/>
          <a:stretch>
            <a:fillRect/>
          </a:stretch>
        </p:blipFill>
        <p:spPr>
          <a:xfrm>
            <a:off x="10026211" y="1967541"/>
            <a:ext cx="5126853" cy="508585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77916" y="7610552"/>
            <a:ext cx="15737385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000000"/>
                </a:solidFill>
                <a:latin typeface="Gagalin"/>
              </a:rPr>
              <a:t>JIKA PADA SAAT KITA LOGIN TETAPI EMAIL ATAU PASSWORD YANG KITA MASUKKAN SALAH</a:t>
            </a:r>
          </a:p>
          <a:p>
            <a:pPr algn="ctr">
              <a:lnSpc>
                <a:spcPts val="329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676926" y="348181"/>
            <a:ext cx="493414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Chewy"/>
              </a:rPr>
              <a:t>Login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20313" y="6161798"/>
            <a:ext cx="16230600" cy="73443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299581" y="-1780294"/>
            <a:ext cx="16230600" cy="35605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2816173"/>
            <a:ext cx="5786312" cy="56390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270817">
            <a:off x="1372988" y="4991286"/>
            <a:ext cx="5786312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Bryndan Write"/>
              </a:rPr>
              <a:t>Level User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50827">
            <a:off x="1964377" y="4962950"/>
            <a:ext cx="642638" cy="19968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8664876" y="8864901"/>
            <a:ext cx="16230600" cy="28441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t="6872" r="16076" b="6872"/>
          <a:stretch>
            <a:fillRect/>
          </a:stretch>
        </p:blipFill>
        <p:spPr>
          <a:xfrm>
            <a:off x="11135228" y="3299363"/>
            <a:ext cx="4800770" cy="184413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963971" y="3393934"/>
            <a:ext cx="7143283" cy="130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3"/>
              </a:lnSpc>
            </a:pPr>
            <a:r>
              <a:rPr lang="en-US" sz="7259">
                <a:solidFill>
                  <a:srgbClr val="000000"/>
                </a:solidFill>
                <a:latin typeface="Jingleberry"/>
              </a:rPr>
              <a:t>Admin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135228" y="5635686"/>
            <a:ext cx="4934147" cy="184413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800557" y="5711084"/>
            <a:ext cx="9603487" cy="1190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4"/>
              </a:lnSpc>
            </a:pPr>
            <a:r>
              <a:rPr lang="en-US" sz="6617">
                <a:solidFill>
                  <a:srgbClr val="000000"/>
                </a:solidFill>
                <a:latin typeface="Jingleberry"/>
              </a:rPr>
              <a:t>User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338304" y="4917047"/>
            <a:ext cx="2300315" cy="439296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082156" y="-632515"/>
            <a:ext cx="2556463" cy="280090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19895" y="7495919"/>
            <a:ext cx="5903127" cy="136898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7391400" y="4381500"/>
            <a:ext cx="3429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391400" y="5524500"/>
            <a:ext cx="32766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60317"/>
            <a:ext cx="7008091" cy="4252562"/>
            <a:chOff x="0" y="0"/>
            <a:chExt cx="9344121" cy="5670083"/>
          </a:xfrm>
        </p:grpSpPr>
        <p:sp>
          <p:nvSpPr>
            <p:cNvPr id="3" name="TextBox 3"/>
            <p:cNvSpPr txBox="1"/>
            <p:nvPr/>
          </p:nvSpPr>
          <p:spPr>
            <a:xfrm>
              <a:off x="0" y="-77792"/>
              <a:ext cx="9344121" cy="1537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EB7D4E"/>
                  </a:solidFill>
                  <a:latin typeface="Bryndan Write Bold"/>
                </a:rPr>
                <a:t>Halaman Admin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67678"/>
              <a:ext cx="9344121" cy="350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69"/>
                </a:lnSpc>
              </a:pPr>
              <a:r>
                <a:rPr lang="en-US" sz="2099">
                  <a:solidFill>
                    <a:srgbClr val="1C5C99"/>
                  </a:solidFill>
                  <a:latin typeface="Quicksand"/>
                </a:rPr>
                <a:t>Jika kita login sebagai admin, kita akan masuk kehalaman admin.Dibagian halaman admin, kita dapat melihat akun-akun user dan akun admin lainnya dibagian List Admin . Sebagai admin, kita bisa menghapus data akun yang sudah terdaftar.</a:t>
              </a:r>
            </a:p>
            <a:p>
              <a:pPr marL="0" lvl="0" indent="0">
                <a:lnSpc>
                  <a:spcPts val="356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98897" y="719834"/>
            <a:ext cx="2889103" cy="29317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33683" y="7135479"/>
            <a:ext cx="1310317" cy="8171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1500" y="242682"/>
            <a:ext cx="2217635" cy="22176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048120" y="6274055"/>
            <a:ext cx="2422359" cy="40129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702999" cy="27029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292488" y="7544059"/>
            <a:ext cx="5287975" cy="421115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/>
          <a:srcRect t="5089" r="1179" b="5105"/>
          <a:stretch>
            <a:fillRect/>
          </a:stretch>
        </p:blipFill>
        <p:spPr>
          <a:xfrm>
            <a:off x="8036791" y="2460317"/>
            <a:ext cx="9860534" cy="502935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272402" y="6479267"/>
            <a:ext cx="1624923" cy="101040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220200" y="7962900"/>
            <a:ext cx="4934147" cy="18441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372600" y="8572500"/>
            <a:ext cx="465817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Krabuler"/>
              </a:rPr>
              <a:t>DELETE : MENGHAPUS DATA AKUN</a:t>
            </a:r>
          </a:p>
        </p:txBody>
      </p:sp>
      <p:pic>
        <p:nvPicPr>
          <p:cNvPr id="17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19346492" flipH="1" flipV="1">
            <a:off x="14121357" y="7729499"/>
            <a:ext cx="2461058" cy="666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8819" y="1451714"/>
            <a:ext cx="7602404" cy="71324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4409">
            <a:off x="9510753" y="1210631"/>
            <a:ext cx="7602404" cy="71324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85762" y="4575310"/>
            <a:ext cx="4684392" cy="70011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198621">
            <a:off x="1787330" y="1145347"/>
            <a:ext cx="873960" cy="108505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22130" y="1028700"/>
            <a:ext cx="886340" cy="11129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198621">
            <a:off x="9985486" y="1206687"/>
            <a:ext cx="609738" cy="75701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285762" y="8405916"/>
            <a:ext cx="678807" cy="8523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 t="5105" r="2265" b="6006"/>
          <a:stretch>
            <a:fillRect/>
          </a:stretch>
        </p:blipFill>
        <p:spPr>
          <a:xfrm>
            <a:off x="9144000" y="2458389"/>
            <a:ext cx="8294408" cy="423384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 t="4144" b="5525"/>
          <a:stretch>
            <a:fillRect/>
          </a:stretch>
        </p:blipFill>
        <p:spPr>
          <a:xfrm>
            <a:off x="268944" y="2458389"/>
            <a:ext cx="8351174" cy="423384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893731" y="6811518"/>
            <a:ext cx="673422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4AAD"/>
                </a:solidFill>
                <a:latin typeface="Give You Glory"/>
              </a:rPr>
              <a:t>Pada list konten kita dapat melihat postingan-postingan yang sudah di tambahkan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13" y="6811518"/>
            <a:ext cx="905238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4AAD"/>
                </a:solidFill>
                <a:latin typeface="Give You Glory"/>
              </a:rPr>
              <a:t>Pada Tambah konten kita dapat membuat postingan baru dengan cara mengisi: nama tempat, alamat tempat, deskripsi tempat, dan waktu buka/tutup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08328" y="292839"/>
            <a:ext cx="1061683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Krabuler"/>
              </a:rPr>
              <a:t>Halaman Admin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8204" y="-1284203"/>
            <a:ext cx="15521040" cy="123603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897311" flipV="1">
            <a:off x="14249260" y="5862405"/>
            <a:ext cx="8077479" cy="80774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12770" y="276225"/>
            <a:ext cx="6862460" cy="96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1"/>
              </a:lnSpc>
              <a:spcBef>
                <a:spcPct val="0"/>
              </a:spcBef>
            </a:pPr>
            <a:r>
              <a:rPr lang="en-US" sz="6292" spc="125">
                <a:solidFill>
                  <a:srgbClr val="000000"/>
                </a:solidFill>
                <a:latin typeface="Chewy"/>
              </a:rPr>
              <a:t>Halaman Admin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36036">
            <a:off x="16184727" y="4457016"/>
            <a:ext cx="775300" cy="4983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175423">
            <a:off x="13685066" y="5023927"/>
            <a:ext cx="2276927" cy="61684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99835" y="5528164"/>
            <a:ext cx="3042354" cy="4433770"/>
            <a:chOff x="0" y="0"/>
            <a:chExt cx="4056472" cy="5911693"/>
          </a:xfrm>
        </p:grpSpPr>
        <p:grpSp>
          <p:nvGrpSpPr>
            <p:cNvPr id="8" name="Group 8"/>
            <p:cNvGrpSpPr/>
            <p:nvPr/>
          </p:nvGrpSpPr>
          <p:grpSpPr>
            <a:xfrm>
              <a:off x="298421" y="5321247"/>
              <a:ext cx="3758051" cy="59044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-384916" flipH="1">
              <a:off x="297459" y="176109"/>
              <a:ext cx="3461553" cy="5518418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542189" y="7729652"/>
            <a:ext cx="761943" cy="82745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835520" y="4438424"/>
            <a:ext cx="914083" cy="99267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04174" y="5431101"/>
            <a:ext cx="860989" cy="9350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188604" y="6609210"/>
            <a:ext cx="761943" cy="8274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553623" flipH="1" flipV="1">
            <a:off x="-3756327" y="-4948943"/>
            <a:ext cx="9146713" cy="9146713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4950547" y="5578930"/>
            <a:ext cx="2705280" cy="4287754"/>
            <a:chOff x="0" y="0"/>
            <a:chExt cx="3607040" cy="571700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5126559"/>
              <a:ext cx="3607040" cy="590446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252238" y="0"/>
              <a:ext cx="3245875" cy="5544196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3923160" y="1534765"/>
            <a:ext cx="11301259" cy="634283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5485402" y="6366119"/>
            <a:ext cx="1346724" cy="104309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923160" y="7810921"/>
            <a:ext cx="1130125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icksand"/>
              </a:rPr>
              <a:t>Di Pengaturan Akun kita bisa mengubah Nama, Email, Password dari akun kita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2" cstate="print"/>
          <a:srcRect t="7735" b="11189"/>
          <a:stretch>
            <a:fillRect/>
          </a:stretch>
        </p:blipFill>
        <p:spPr>
          <a:xfrm>
            <a:off x="9144000" y="6609210"/>
            <a:ext cx="2730720" cy="82745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8953690" y="6840044"/>
            <a:ext cx="311134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nton"/>
              </a:rPr>
              <a:t>Update: Mengubah data akun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934200" y="6896100"/>
            <a:ext cx="1752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5581" y="850543"/>
            <a:ext cx="1061683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Krabuler"/>
              </a:rPr>
              <a:t>Isi Presentasi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3155231" y="3149745"/>
            <a:ext cx="3431750" cy="22212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2201848" y="3149745"/>
            <a:ext cx="3431750" cy="22212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22896" y="6317784"/>
            <a:ext cx="3431750" cy="22212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03008" y="3723549"/>
            <a:ext cx="2703277" cy="53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2"/>
              </a:lnSpc>
            </a:pPr>
            <a:r>
              <a:rPr lang="en-US" sz="3460">
                <a:solidFill>
                  <a:srgbClr val="000000"/>
                </a:solidFill>
                <a:latin typeface="Krabuler"/>
              </a:rPr>
              <a:t>PERKENALAN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09998" y="3784134"/>
            <a:ext cx="273792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Krabuler"/>
              </a:rPr>
              <a:t>LATAR BELAKANG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1229" y="6764332"/>
            <a:ext cx="271508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Krabuler"/>
              </a:rPr>
              <a:t>HALAMAN WEB DAN FITUR-FITURNYA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9807862">
            <a:off x="15062599" y="3077675"/>
            <a:ext cx="651562" cy="57455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>
            <a:off x="3381591" y="2871545"/>
            <a:ext cx="316980" cy="101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71518">
            <a:off x="1529081" y="7711424"/>
            <a:ext cx="456579" cy="43831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3827550" y="6317784"/>
            <a:ext cx="3431750" cy="222127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52419" y="6992932"/>
            <a:ext cx="234385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Krabuler"/>
              </a:rPr>
              <a:t>DEMO PROGRAM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33281" y="2003310"/>
            <a:ext cx="1767319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48700" y="2149110"/>
            <a:ext cx="17197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1503" y="5249857"/>
            <a:ext cx="1812697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35581" y="4942398"/>
            <a:ext cx="343175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bibas"/>
              </a:rPr>
              <a:t>ANGGOTA-ANGGOTA KELOMPOK 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8153" y="4942398"/>
            <a:ext cx="330812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bibas"/>
              </a:rPr>
              <a:t>ALASAN MEMILIH WEB PARIWISATA DAN DESKRIPSI WEB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7881702" y="6317784"/>
            <a:ext cx="3431750" cy="222127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247997" y="5280536"/>
            <a:ext cx="1992003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04547" y="5280536"/>
            <a:ext cx="2177653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50956" y="8127583"/>
            <a:ext cx="3385131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bibas"/>
              </a:rPr>
              <a:t>TAMPILAN BERITA, FITUR-FITUR DAN FRAMEWORK LAIN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45938" y="6932348"/>
            <a:ext cx="2703277" cy="53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2"/>
              </a:lnSpc>
            </a:pPr>
            <a:r>
              <a:rPr lang="en-US" sz="3460">
                <a:solidFill>
                  <a:srgbClr val="000000"/>
                </a:solidFill>
                <a:latin typeface="Krabuler"/>
              </a:rPr>
              <a:t>DATABASE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45938" y="8313320"/>
            <a:ext cx="3385131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bibas"/>
              </a:rPr>
              <a:t>DAFTAR TABEL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86216" y="2093512"/>
            <a:ext cx="7008091" cy="6021729"/>
            <a:chOff x="0" y="0"/>
            <a:chExt cx="9344121" cy="8028971"/>
          </a:xfrm>
        </p:grpSpPr>
        <p:sp>
          <p:nvSpPr>
            <p:cNvPr id="3" name="TextBox 3"/>
            <p:cNvSpPr txBox="1"/>
            <p:nvPr/>
          </p:nvSpPr>
          <p:spPr>
            <a:xfrm>
              <a:off x="0" y="-77792"/>
              <a:ext cx="9344121" cy="2999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EB7D4E"/>
                  </a:solidFill>
                  <a:latin typeface="Bryndan Write Bold"/>
                </a:rPr>
                <a:t>User/Admin level 2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81475"/>
              <a:ext cx="9344121" cy="4453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40"/>
                </a:lnSpc>
              </a:pPr>
              <a:r>
                <a:rPr lang="en-US" sz="3200">
                  <a:solidFill>
                    <a:srgbClr val="1C5C99"/>
                  </a:solidFill>
                  <a:latin typeface="Josefin Sans Regular"/>
                </a:rPr>
                <a:t>Seorang User, hanya dapat mengupload berita, melihat berita yang sudah dibuatnya, dan mengganti data akunnya sendiri.</a:t>
              </a:r>
            </a:p>
            <a:p>
              <a:pPr marL="0" lvl="0" indent="0">
                <a:lnSpc>
                  <a:spcPts val="54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98897" y="719834"/>
            <a:ext cx="2889103" cy="29317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11859" y="8485112"/>
            <a:ext cx="1310317" cy="8171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1500" y="242682"/>
            <a:ext cx="2217635" cy="22176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342945" y="6478639"/>
            <a:ext cx="2422359" cy="40129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702999" cy="27029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292488" y="7544059"/>
            <a:ext cx="5287975" cy="421115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/>
          <a:srcRect t="3367" r="4816" b="4648"/>
          <a:stretch>
            <a:fillRect/>
          </a:stretch>
        </p:blipFill>
        <p:spPr>
          <a:xfrm>
            <a:off x="96082" y="2460317"/>
            <a:ext cx="10426094" cy="5654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0536" y="7829350"/>
            <a:ext cx="1219801" cy="13747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944322" y="9432747"/>
            <a:ext cx="1219801" cy="13747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78100" y="5458363"/>
            <a:ext cx="1219801" cy="13747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01509" y="8570912"/>
            <a:ext cx="1219801" cy="13747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458299" y="341312"/>
            <a:ext cx="1219801" cy="13747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84004" y="-346076"/>
            <a:ext cx="1219801" cy="13747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41404" y="4018755"/>
            <a:ext cx="1219801" cy="13747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10282" y="4083587"/>
            <a:ext cx="1219801" cy="13747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00381" y="-687388"/>
            <a:ext cx="1219801" cy="13747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74799" y="2314575"/>
            <a:ext cx="1219801" cy="13747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11410" y="2708812"/>
            <a:ext cx="1219801" cy="137477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882136">
            <a:off x="5765456" y="2767080"/>
            <a:ext cx="2150170" cy="766242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61106" y="3803392"/>
            <a:ext cx="7922898" cy="3408360"/>
            <a:chOff x="0" y="0"/>
            <a:chExt cx="6340094" cy="2727452"/>
          </a:xfrm>
        </p:grpSpPr>
        <p:sp>
          <p:nvSpPr>
            <p:cNvPr id="15" name="Freeform 15"/>
            <p:cNvSpPr/>
            <p:nvPr/>
          </p:nvSpPr>
          <p:spPr>
            <a:xfrm>
              <a:off x="-11937" y="-127"/>
              <a:ext cx="6405754" cy="2810129"/>
            </a:xfrm>
            <a:custGeom>
              <a:avLst/>
              <a:gdLst/>
              <a:ahLst/>
              <a:cxnLst/>
              <a:rect l="l" t="t" r="r" b="b"/>
              <a:pathLst>
                <a:path w="6405754" h="2810129">
                  <a:moveTo>
                    <a:pt x="6344538" y="2579370"/>
                  </a:moveTo>
                  <a:cubicBezTo>
                    <a:pt x="6225031" y="2610739"/>
                    <a:pt x="6134988" y="2542032"/>
                    <a:pt x="6031483" y="2579370"/>
                  </a:cubicBezTo>
                  <a:cubicBezTo>
                    <a:pt x="5947917" y="2622296"/>
                    <a:pt x="5774181" y="2581783"/>
                    <a:pt x="5662675" y="2716657"/>
                  </a:cubicBezTo>
                  <a:cubicBezTo>
                    <a:pt x="5609589" y="2650998"/>
                    <a:pt x="5529706" y="2747137"/>
                    <a:pt x="5288279" y="2713736"/>
                  </a:cubicBezTo>
                  <a:cubicBezTo>
                    <a:pt x="5287390" y="2762504"/>
                    <a:pt x="5234050" y="2660269"/>
                    <a:pt x="5208142" y="2710688"/>
                  </a:cubicBezTo>
                  <a:cubicBezTo>
                    <a:pt x="5181091" y="2724785"/>
                    <a:pt x="5202173" y="2729611"/>
                    <a:pt x="5169407" y="2681097"/>
                  </a:cubicBezTo>
                  <a:cubicBezTo>
                    <a:pt x="5152008" y="2710307"/>
                    <a:pt x="5136514" y="2744724"/>
                    <a:pt x="5061203" y="2718054"/>
                  </a:cubicBezTo>
                  <a:cubicBezTo>
                    <a:pt x="4888991" y="2675255"/>
                    <a:pt x="5005069" y="2555748"/>
                    <a:pt x="4741417" y="2711958"/>
                  </a:cubicBezTo>
                  <a:cubicBezTo>
                    <a:pt x="4690363" y="2773934"/>
                    <a:pt x="4576698" y="2529332"/>
                    <a:pt x="4518151" y="2727706"/>
                  </a:cubicBezTo>
                  <a:cubicBezTo>
                    <a:pt x="4495926" y="2703703"/>
                    <a:pt x="4502276" y="2678176"/>
                    <a:pt x="4434712" y="2724404"/>
                  </a:cubicBezTo>
                  <a:cubicBezTo>
                    <a:pt x="4353051" y="2583688"/>
                    <a:pt x="4388992" y="2810129"/>
                    <a:pt x="4229735" y="2630678"/>
                  </a:cubicBezTo>
                  <a:cubicBezTo>
                    <a:pt x="4124325" y="2733167"/>
                    <a:pt x="4142231" y="2647188"/>
                    <a:pt x="3952494" y="2673985"/>
                  </a:cubicBezTo>
                  <a:cubicBezTo>
                    <a:pt x="3946398" y="2686939"/>
                    <a:pt x="3861562" y="2546985"/>
                    <a:pt x="3820414" y="2592324"/>
                  </a:cubicBezTo>
                  <a:cubicBezTo>
                    <a:pt x="3744849" y="2663444"/>
                    <a:pt x="3824478" y="2470658"/>
                    <a:pt x="3628517" y="2613660"/>
                  </a:cubicBezTo>
                  <a:cubicBezTo>
                    <a:pt x="3549396" y="2616581"/>
                    <a:pt x="3423793" y="2593467"/>
                    <a:pt x="3348228" y="2620899"/>
                  </a:cubicBezTo>
                  <a:cubicBezTo>
                    <a:pt x="3128137" y="2659380"/>
                    <a:pt x="2869184" y="2391029"/>
                    <a:pt x="2732913" y="2578862"/>
                  </a:cubicBezTo>
                  <a:cubicBezTo>
                    <a:pt x="2596388" y="2573147"/>
                    <a:pt x="2733548" y="2490851"/>
                    <a:pt x="2620391" y="2569845"/>
                  </a:cubicBezTo>
                  <a:cubicBezTo>
                    <a:pt x="2540127" y="2564257"/>
                    <a:pt x="2430145" y="2507615"/>
                    <a:pt x="2260600" y="2601214"/>
                  </a:cubicBezTo>
                  <a:cubicBezTo>
                    <a:pt x="2163826" y="2507869"/>
                    <a:pt x="1953387" y="2629281"/>
                    <a:pt x="1780921" y="2674366"/>
                  </a:cubicBezTo>
                  <a:cubicBezTo>
                    <a:pt x="1655572" y="2620645"/>
                    <a:pt x="1732153" y="2585085"/>
                    <a:pt x="1527937" y="2577719"/>
                  </a:cubicBezTo>
                  <a:cubicBezTo>
                    <a:pt x="1522730" y="2618486"/>
                    <a:pt x="1401064" y="2431542"/>
                    <a:pt x="1242822" y="2514219"/>
                  </a:cubicBezTo>
                  <a:cubicBezTo>
                    <a:pt x="1157097" y="2447417"/>
                    <a:pt x="1153922" y="2426970"/>
                    <a:pt x="1015238" y="2392426"/>
                  </a:cubicBezTo>
                  <a:cubicBezTo>
                    <a:pt x="1003681" y="2341118"/>
                    <a:pt x="926084" y="2455545"/>
                    <a:pt x="812673" y="2341880"/>
                  </a:cubicBezTo>
                  <a:cubicBezTo>
                    <a:pt x="823849" y="2369820"/>
                    <a:pt x="647573" y="2384171"/>
                    <a:pt x="500380" y="2378456"/>
                  </a:cubicBezTo>
                  <a:cubicBezTo>
                    <a:pt x="450342" y="2418461"/>
                    <a:pt x="318897" y="2407412"/>
                    <a:pt x="286639" y="2297303"/>
                  </a:cubicBezTo>
                  <a:cubicBezTo>
                    <a:pt x="296164" y="2252853"/>
                    <a:pt x="55753" y="2355596"/>
                    <a:pt x="15748" y="2150237"/>
                  </a:cubicBezTo>
                  <a:cubicBezTo>
                    <a:pt x="21590" y="1811147"/>
                    <a:pt x="0" y="1459103"/>
                    <a:pt x="21971" y="1133348"/>
                  </a:cubicBezTo>
                  <a:cubicBezTo>
                    <a:pt x="10414" y="1100455"/>
                    <a:pt x="41148" y="1118235"/>
                    <a:pt x="160274" y="1068197"/>
                  </a:cubicBezTo>
                  <a:cubicBezTo>
                    <a:pt x="154432" y="1068832"/>
                    <a:pt x="231521" y="1060323"/>
                    <a:pt x="299466" y="963676"/>
                  </a:cubicBezTo>
                  <a:cubicBezTo>
                    <a:pt x="393446" y="954786"/>
                    <a:pt x="517271" y="920496"/>
                    <a:pt x="601345" y="876808"/>
                  </a:cubicBezTo>
                  <a:cubicBezTo>
                    <a:pt x="798195" y="804291"/>
                    <a:pt x="1148334" y="861187"/>
                    <a:pt x="1703959" y="757936"/>
                  </a:cubicBezTo>
                  <a:cubicBezTo>
                    <a:pt x="1813052" y="727964"/>
                    <a:pt x="1983486" y="698119"/>
                    <a:pt x="2136267" y="653923"/>
                  </a:cubicBezTo>
                  <a:cubicBezTo>
                    <a:pt x="2183511" y="682625"/>
                    <a:pt x="2232533" y="484505"/>
                    <a:pt x="2451481" y="549148"/>
                  </a:cubicBezTo>
                  <a:cubicBezTo>
                    <a:pt x="2574925" y="459486"/>
                    <a:pt x="2834386" y="428244"/>
                    <a:pt x="2954782" y="370078"/>
                  </a:cubicBezTo>
                  <a:cubicBezTo>
                    <a:pt x="3069971" y="428371"/>
                    <a:pt x="3234690" y="359791"/>
                    <a:pt x="3365246" y="358521"/>
                  </a:cubicBezTo>
                  <a:cubicBezTo>
                    <a:pt x="3593084" y="353568"/>
                    <a:pt x="3280283" y="279781"/>
                    <a:pt x="3941191" y="246634"/>
                  </a:cubicBezTo>
                  <a:cubicBezTo>
                    <a:pt x="4057015" y="296799"/>
                    <a:pt x="4163822" y="290068"/>
                    <a:pt x="4347464" y="251460"/>
                  </a:cubicBezTo>
                  <a:cubicBezTo>
                    <a:pt x="4490593" y="280035"/>
                    <a:pt x="4547108" y="297434"/>
                    <a:pt x="4663440" y="260604"/>
                  </a:cubicBezTo>
                  <a:cubicBezTo>
                    <a:pt x="4872990" y="206375"/>
                    <a:pt x="5081270" y="124968"/>
                    <a:pt x="5417312" y="38989"/>
                  </a:cubicBezTo>
                  <a:cubicBezTo>
                    <a:pt x="5440680" y="11176"/>
                    <a:pt x="5415661" y="57404"/>
                    <a:pt x="5664709" y="40259"/>
                  </a:cubicBezTo>
                  <a:cubicBezTo>
                    <a:pt x="5680584" y="41783"/>
                    <a:pt x="5709159" y="123444"/>
                    <a:pt x="5803647" y="65024"/>
                  </a:cubicBezTo>
                  <a:cubicBezTo>
                    <a:pt x="5848732" y="93726"/>
                    <a:pt x="6070093" y="63373"/>
                    <a:pt x="6161279" y="0"/>
                  </a:cubicBezTo>
                  <a:cubicBezTo>
                    <a:pt x="6182742" y="2413"/>
                    <a:pt x="6292978" y="50419"/>
                    <a:pt x="6313425" y="7874"/>
                  </a:cubicBezTo>
                  <a:cubicBezTo>
                    <a:pt x="6405754" y="480187"/>
                    <a:pt x="6289676" y="967359"/>
                    <a:pt x="6351906" y="1457198"/>
                  </a:cubicBezTo>
                  <a:cubicBezTo>
                    <a:pt x="6322440" y="1836928"/>
                    <a:pt x="6344284" y="2161159"/>
                    <a:pt x="6344538" y="2579370"/>
                  </a:cubicBezTo>
                  <a:close/>
                </a:path>
              </a:pathLst>
            </a:custGeom>
            <a:blipFill>
              <a:blip r:embed="rId6"/>
              <a:stretch>
                <a:fillRect l="-1" t="-62980" r="-80994" b="-73156"/>
              </a:stretch>
            </a:blip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7005850" flipH="1">
            <a:off x="-414549" y="4145514"/>
            <a:ext cx="2150170" cy="766242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778892" y="1553903"/>
            <a:ext cx="6679406" cy="5657850"/>
            <a:chOff x="0" y="0"/>
            <a:chExt cx="2374900" cy="2011680"/>
          </a:xfrm>
        </p:grpSpPr>
        <p:sp>
          <p:nvSpPr>
            <p:cNvPr id="19" name="Freeform 19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9"/>
              <a:stretch>
                <a:fillRect l="-42359" t="-14423" r="-44236" b="-9212"/>
              </a:stretch>
            </a:blip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90849">
            <a:off x="10115810" y="6405606"/>
            <a:ext cx="2150170" cy="766242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008328" y="292839"/>
            <a:ext cx="1061683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Krabuler"/>
              </a:rPr>
              <a:t>Logout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5171" y="2501265"/>
            <a:ext cx="578631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ryndan Write"/>
              </a:rPr>
              <a:t>kita bisa mengklik Logout untuk keluar dari halaman akun kita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58600" y="7124700"/>
            <a:ext cx="534004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smtClean="0">
                <a:solidFill>
                  <a:srgbClr val="000000"/>
                </a:solidFill>
                <a:latin typeface="Bryndan Write"/>
              </a:rPr>
              <a:t>Dan </a:t>
            </a:r>
            <a:r>
              <a:rPr lang="en-US" sz="3000" dirty="0" err="1" smtClean="0">
                <a:solidFill>
                  <a:srgbClr val="000000"/>
                </a:solidFill>
                <a:latin typeface="Bryndan Write"/>
              </a:rPr>
              <a:t>kita</a:t>
            </a:r>
            <a:r>
              <a:rPr lang="en-US" sz="3000" dirty="0" smtClean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Bryndan Write"/>
              </a:rPr>
              <a:t>akan</a:t>
            </a:r>
            <a:r>
              <a:rPr lang="en-US" sz="3000" dirty="0" smtClean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Bryndan Write"/>
              </a:rPr>
              <a:t>kembali</a:t>
            </a:r>
            <a:r>
              <a:rPr lang="en-US" sz="3000" dirty="0" smtClean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Bryndan Write"/>
              </a:rPr>
              <a:t>ke</a:t>
            </a:r>
            <a:r>
              <a:rPr lang="en-US" sz="3000" dirty="0" smtClean="0">
                <a:solidFill>
                  <a:srgbClr val="000000"/>
                </a:solidFill>
                <a:latin typeface="Bryndan Write"/>
              </a:rPr>
              <a:t> form login</a:t>
            </a:r>
            <a:endParaRPr lang="en-US" sz="3000" dirty="0">
              <a:solidFill>
                <a:srgbClr val="000000"/>
              </a:solidFill>
              <a:latin typeface="Bryndan Writ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E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55584" y="1028700"/>
            <a:ext cx="14576833" cy="158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40"/>
              </a:lnSpc>
            </a:pPr>
            <a:r>
              <a:rPr lang="en-US" sz="10400">
                <a:solidFill>
                  <a:srgbClr val="2F2325"/>
                </a:solidFill>
                <a:latin typeface="Jingleberry"/>
              </a:rPr>
              <a:t>Framework Lainnya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6251385" y="2110649"/>
            <a:ext cx="5785231" cy="84399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866637">
            <a:off x="-68243" y="5595095"/>
            <a:ext cx="1243081" cy="14711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32416" y="8347942"/>
            <a:ext cx="1585170" cy="22808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318887" y="2950027"/>
            <a:ext cx="3650226" cy="205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643980" y="5733155"/>
            <a:ext cx="5589691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F2325"/>
                </a:solidFill>
                <a:latin typeface="Krabuler"/>
              </a:rPr>
              <a:t>KAMI MENGGUNAKAN FRAMEWORK BOOTSTRAP UNTUK MENGATUR TAMPILAN PADA HALAMAN AGAR DAPAT MENJADI MOBILE-FRIENDLY DAN LEBIH EFISIEN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01481" y="6951608"/>
            <a:ext cx="2899943" cy="2890305"/>
            <a:chOff x="0" y="0"/>
            <a:chExt cx="3866590" cy="3853740"/>
          </a:xfrm>
        </p:grpSpPr>
        <p:grpSp>
          <p:nvGrpSpPr>
            <p:cNvPr id="3" name="Group 3"/>
            <p:cNvGrpSpPr/>
            <p:nvPr/>
          </p:nvGrpSpPr>
          <p:grpSpPr>
            <a:xfrm>
              <a:off x="509277" y="3263294"/>
              <a:ext cx="2847262" cy="59044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866590" cy="345181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800132" y="284490"/>
            <a:ext cx="2323487" cy="3158152"/>
            <a:chOff x="0" y="0"/>
            <a:chExt cx="3097983" cy="421086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3620423"/>
              <a:ext cx="2847262" cy="590446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216" y="0"/>
              <a:ext cx="2976767" cy="3898147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210342" y="3800793"/>
            <a:ext cx="16048958" cy="239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59"/>
              </a:lnSpc>
              <a:spcBef>
                <a:spcPct val="0"/>
              </a:spcBef>
            </a:pPr>
            <a:r>
              <a:rPr lang="en-US" sz="13899" spc="417">
                <a:solidFill>
                  <a:srgbClr val="D4480D"/>
                </a:solidFill>
                <a:latin typeface="Chewy"/>
              </a:rPr>
              <a:t>04. DATABASE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032973">
            <a:off x="11728067" y="-3712792"/>
            <a:ext cx="9146713" cy="91467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714735" y="8118886"/>
            <a:ext cx="1662376" cy="172302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3177865">
            <a:off x="-2370001" y="6145243"/>
            <a:ext cx="11694028" cy="765427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910821" y="4253237"/>
            <a:ext cx="3600263" cy="97534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750766" y="4253237"/>
            <a:ext cx="3600263" cy="97534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71659" y="6951608"/>
            <a:ext cx="2190216" cy="243357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401481" y="860565"/>
            <a:ext cx="2077028" cy="348282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5875873" y="6172641"/>
            <a:ext cx="6717895" cy="1557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532296" flipH="1">
            <a:off x="11054806" y="2262182"/>
            <a:ext cx="5487954" cy="602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990676">
            <a:off x="10701780" y="5957838"/>
            <a:ext cx="1013140" cy="893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16211647" y="3750121"/>
            <a:ext cx="458315" cy="14655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6343271" y="1303821"/>
            <a:ext cx="276205" cy="9524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413293">
            <a:off x="12922902" y="3078050"/>
            <a:ext cx="2300315" cy="439296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 l="18372" t="12941" r="5373" b="21569"/>
          <a:stretch>
            <a:fillRect/>
          </a:stretch>
        </p:blipFill>
        <p:spPr>
          <a:xfrm>
            <a:off x="379359" y="2642104"/>
            <a:ext cx="10166577" cy="491132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57200" y="7874897"/>
            <a:ext cx="9144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 smtClean="0">
                <a:solidFill>
                  <a:srgbClr val="000000"/>
                </a:solidFill>
                <a:latin typeface="Baskerville Old Face" pitchFamily="18" charset="0"/>
              </a:rPr>
              <a:t>DAFTAR TABEL YANG ADA PADA DATABASE </a:t>
            </a:r>
            <a:r>
              <a:rPr lang="en-US" sz="3000" b="1" dirty="0" smtClean="0">
                <a:solidFill>
                  <a:srgbClr val="000000"/>
                </a:solidFill>
                <a:latin typeface="Baskerville Old Face" pitchFamily="18" charset="0"/>
              </a:rPr>
              <a:t> </a:t>
            </a:r>
            <a:r>
              <a:rPr lang="en-US" sz="3000" b="1" dirty="0" err="1" smtClean="0">
                <a:solidFill>
                  <a:srgbClr val="000000"/>
                </a:solidFill>
                <a:latin typeface="Baskerville Old Face" pitchFamily="18" charset="0"/>
              </a:rPr>
              <a:t>tubes_laravel</a:t>
            </a:r>
            <a:endParaRPr lang="en-US" sz="3000" b="1" dirty="0">
              <a:solidFill>
                <a:srgbClr val="000000"/>
              </a:solidFill>
              <a:latin typeface="Baskerville Old Face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35362" y="552450"/>
            <a:ext cx="291703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Krabuler"/>
              </a:rPr>
              <a:t>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01481" y="6951608"/>
            <a:ext cx="2899943" cy="2890305"/>
            <a:chOff x="0" y="0"/>
            <a:chExt cx="3866590" cy="3853740"/>
          </a:xfrm>
        </p:grpSpPr>
        <p:grpSp>
          <p:nvGrpSpPr>
            <p:cNvPr id="3" name="Group 3"/>
            <p:cNvGrpSpPr/>
            <p:nvPr/>
          </p:nvGrpSpPr>
          <p:grpSpPr>
            <a:xfrm>
              <a:off x="509277" y="3263294"/>
              <a:ext cx="2847262" cy="59044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866590" cy="345181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800132" y="284490"/>
            <a:ext cx="2323487" cy="3158152"/>
            <a:chOff x="0" y="0"/>
            <a:chExt cx="3097983" cy="421086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3620423"/>
              <a:ext cx="2847262" cy="590446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216" y="0"/>
              <a:ext cx="2976767" cy="389814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90293" y="4055265"/>
            <a:ext cx="15869007" cy="3289299"/>
            <a:chOff x="0" y="0"/>
            <a:chExt cx="21158676" cy="438573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76225"/>
              <a:ext cx="21158676" cy="2811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00"/>
                </a:lnSpc>
                <a:spcBef>
                  <a:spcPct val="0"/>
                </a:spcBef>
              </a:pPr>
              <a:r>
                <a:rPr lang="en-US" sz="12499" spc="374">
                  <a:solidFill>
                    <a:srgbClr val="D4480D"/>
                  </a:solidFill>
                  <a:latin typeface="Chewy"/>
                </a:rPr>
                <a:t>05. DEMO PROGRAM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564343" y="2592916"/>
              <a:ext cx="10029991" cy="179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032973">
            <a:off x="12177409" y="-3900307"/>
            <a:ext cx="9146713" cy="914671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31443" y="5228581"/>
            <a:ext cx="384435" cy="39846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3177865">
            <a:off x="-2370001" y="6145243"/>
            <a:ext cx="11694028" cy="765427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910821" y="4253237"/>
            <a:ext cx="3600263" cy="97534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750766" y="4253237"/>
            <a:ext cx="3600263" cy="97534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275874" y="7139524"/>
            <a:ext cx="4659258" cy="126223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816058">
            <a:off x="599691" y="6255026"/>
            <a:ext cx="2975965" cy="3184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E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28245" y="1412435"/>
            <a:ext cx="8065291" cy="112586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77041" y="4330703"/>
            <a:ext cx="1303319" cy="8127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344042" y="1851289"/>
            <a:ext cx="1342758" cy="7470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98976" y="3899228"/>
            <a:ext cx="8960324" cy="151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53"/>
              </a:lnSpc>
            </a:pPr>
            <a:r>
              <a:rPr lang="en-US" sz="10653" u="none" spc="426">
                <a:solidFill>
                  <a:srgbClr val="EB7D4E"/>
                </a:solidFill>
                <a:latin typeface="Bryndan Write"/>
              </a:rPr>
              <a:t>TERIMA KASIH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01481" y="6951608"/>
            <a:ext cx="2899943" cy="2890305"/>
            <a:chOff x="0" y="0"/>
            <a:chExt cx="3866590" cy="3853740"/>
          </a:xfrm>
        </p:grpSpPr>
        <p:grpSp>
          <p:nvGrpSpPr>
            <p:cNvPr id="3" name="Group 3"/>
            <p:cNvGrpSpPr/>
            <p:nvPr/>
          </p:nvGrpSpPr>
          <p:grpSpPr>
            <a:xfrm>
              <a:off x="509277" y="3263294"/>
              <a:ext cx="2847262" cy="59044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866590" cy="345181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800132" y="284490"/>
            <a:ext cx="2323487" cy="3158152"/>
            <a:chOff x="0" y="0"/>
            <a:chExt cx="3097983" cy="421086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3620423"/>
              <a:ext cx="2847262" cy="590446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216" y="0"/>
              <a:ext cx="2976767" cy="389814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990130" y="3722996"/>
            <a:ext cx="14307741" cy="3011170"/>
            <a:chOff x="0" y="0"/>
            <a:chExt cx="19076988" cy="40148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04800"/>
              <a:ext cx="19076988" cy="3220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60"/>
                </a:lnSpc>
                <a:spcBef>
                  <a:spcPct val="0"/>
                </a:spcBef>
              </a:pPr>
              <a:r>
                <a:rPr lang="en-US" sz="14400" spc="431">
                  <a:solidFill>
                    <a:srgbClr val="D4480D"/>
                  </a:solidFill>
                  <a:latin typeface="Chewy"/>
                </a:rPr>
                <a:t>01. PERKENALAN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016897" y="3058795"/>
              <a:ext cx="9043194" cy="95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0"/>
                </a:lnSpc>
                <a:spcBef>
                  <a:spcPct val="0"/>
                </a:spcBef>
              </a:pPr>
              <a:r>
                <a:rPr lang="en-US" sz="4300" spc="86">
                  <a:solidFill>
                    <a:srgbClr val="00844B"/>
                  </a:solidFill>
                  <a:latin typeface="Chewy"/>
                </a:rPr>
                <a:t>anggota-anggota kelompok 8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032973">
            <a:off x="11728067" y="-3712792"/>
            <a:ext cx="9146713" cy="914671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31443" y="5228581"/>
            <a:ext cx="384435" cy="39846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3177865">
            <a:off x="-2370001" y="6145243"/>
            <a:ext cx="11694028" cy="765427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910821" y="4253237"/>
            <a:ext cx="3600263" cy="97534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750766" y="4253237"/>
            <a:ext cx="3600263" cy="97534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123619" y="284490"/>
            <a:ext cx="1428644" cy="295968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944440" y="2180945"/>
            <a:ext cx="2399121" cy="15420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36209" y="-1714500"/>
            <a:ext cx="17151791" cy="136590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36923" flipH="1" flipV="1">
            <a:off x="-3412320" y="5548031"/>
            <a:ext cx="9474814" cy="94748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40756" y="6408229"/>
            <a:ext cx="2902662" cy="3492860"/>
            <a:chOff x="0" y="0"/>
            <a:chExt cx="3870215" cy="4657146"/>
          </a:xfrm>
        </p:grpSpPr>
        <p:grpSp>
          <p:nvGrpSpPr>
            <p:cNvPr id="5" name="Group 5"/>
            <p:cNvGrpSpPr/>
            <p:nvPr/>
          </p:nvGrpSpPr>
          <p:grpSpPr>
            <a:xfrm>
              <a:off x="511477" y="4066700"/>
              <a:ext cx="2847262" cy="59044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870215" cy="4361923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6261727" y="1009650"/>
            <a:ext cx="5075039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160" dirty="0" err="1">
                <a:solidFill>
                  <a:srgbClr val="000000"/>
                </a:solidFill>
                <a:latin typeface="Chewy"/>
              </a:rPr>
              <a:t>Kelompok</a:t>
            </a:r>
            <a:r>
              <a:rPr lang="en-US" sz="8000" spc="160" dirty="0">
                <a:solidFill>
                  <a:srgbClr val="000000"/>
                </a:solidFill>
                <a:latin typeface="Chewy"/>
              </a:rPr>
              <a:t> 8</a:t>
            </a:r>
            <a:r>
              <a:rPr lang="en-US" sz="8000" spc="160" dirty="0" smtClean="0">
                <a:solidFill>
                  <a:srgbClr val="000000"/>
                </a:solidFill>
                <a:latin typeface="Chewy"/>
              </a:rPr>
              <a:t>:</a:t>
            </a:r>
          </a:p>
          <a:p>
            <a:pPr algn="ctr">
              <a:lnSpc>
                <a:spcPts val="9600"/>
              </a:lnSpc>
            </a:pPr>
            <a:endParaRPr lang="en-US" sz="8000" spc="160" dirty="0">
              <a:solidFill>
                <a:srgbClr val="000000"/>
              </a:solidFill>
              <a:latin typeface="Chewy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650962">
            <a:off x="2024582" y="5667706"/>
            <a:ext cx="1012853" cy="6510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559558" flipV="1">
            <a:off x="13029990" y="-3766552"/>
            <a:ext cx="9146713" cy="914671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10000" y="3467100"/>
            <a:ext cx="10632722" cy="5001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79"/>
              </a:lnSpc>
            </a:pPr>
            <a:r>
              <a:rPr lang="en-US" sz="5399" spc="107" dirty="0">
                <a:solidFill>
                  <a:srgbClr val="000000"/>
                </a:solidFill>
                <a:latin typeface="Chewy"/>
              </a:rPr>
              <a:t>1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. </a:t>
            </a:r>
            <a:r>
              <a:rPr lang="en-US" sz="5399" b="1" spc="107" dirty="0" err="1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Raihan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5399" b="1" spc="107" dirty="0" err="1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Alifya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5399" b="1" spc="107" dirty="0" err="1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Lubis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(201402062)  </a:t>
            </a:r>
          </a:p>
          <a:p>
            <a:pPr>
              <a:lnSpc>
                <a:spcPts val="6479"/>
              </a:lnSpc>
            </a:pP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2. </a:t>
            </a:r>
            <a:r>
              <a:rPr lang="en-US" sz="5399" b="1" spc="107" dirty="0" err="1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Asruri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5399" b="1" spc="107" dirty="0" err="1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Salwa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5399" b="1" spc="107" dirty="0" err="1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Asy-Syifa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(201402083)</a:t>
            </a:r>
          </a:p>
          <a:p>
            <a:pPr>
              <a:lnSpc>
                <a:spcPts val="6479"/>
              </a:lnSpc>
            </a:pP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3. Rio </a:t>
            </a:r>
            <a:r>
              <a:rPr lang="en-US" sz="5399" b="1" spc="107" dirty="0" err="1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Siahaan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(201402065) </a:t>
            </a:r>
          </a:p>
          <a:p>
            <a:pPr>
              <a:lnSpc>
                <a:spcPts val="6479"/>
              </a:lnSpc>
            </a:pP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4. </a:t>
            </a:r>
            <a:r>
              <a:rPr lang="en-US" sz="5399" b="1" spc="107" dirty="0" err="1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Mellyna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5399" b="1" spc="107" dirty="0" err="1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Agitha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(201402107)  </a:t>
            </a:r>
          </a:p>
          <a:p>
            <a:pPr>
              <a:lnSpc>
                <a:spcPts val="6479"/>
              </a:lnSpc>
            </a:pP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5. </a:t>
            </a:r>
            <a:r>
              <a:rPr lang="en-US" sz="5399" b="1" spc="107" dirty="0" err="1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Asad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5399" b="1" spc="107" dirty="0" err="1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Fahlevi</a:t>
            </a:r>
            <a:r>
              <a:rPr lang="en-US" sz="5399" b="1" spc="107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(201402149)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01481" y="6951608"/>
            <a:ext cx="2899943" cy="2890305"/>
            <a:chOff x="0" y="0"/>
            <a:chExt cx="3866590" cy="3853740"/>
          </a:xfrm>
        </p:grpSpPr>
        <p:grpSp>
          <p:nvGrpSpPr>
            <p:cNvPr id="3" name="Group 3"/>
            <p:cNvGrpSpPr/>
            <p:nvPr/>
          </p:nvGrpSpPr>
          <p:grpSpPr>
            <a:xfrm>
              <a:off x="509277" y="3263294"/>
              <a:ext cx="2847262" cy="59044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866590" cy="345181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800132" y="284490"/>
            <a:ext cx="2323487" cy="3158152"/>
            <a:chOff x="0" y="0"/>
            <a:chExt cx="3097983" cy="421086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3620423"/>
              <a:ext cx="2847262" cy="590446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216" y="0"/>
              <a:ext cx="2976767" cy="3898147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210342" y="3800793"/>
            <a:ext cx="16048958" cy="239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59"/>
              </a:lnSpc>
              <a:spcBef>
                <a:spcPct val="0"/>
              </a:spcBef>
            </a:pPr>
            <a:r>
              <a:rPr lang="en-US" sz="13899" spc="417">
                <a:solidFill>
                  <a:srgbClr val="D4480D"/>
                </a:solidFill>
                <a:latin typeface="Chewy"/>
              </a:rPr>
              <a:t>02. LATAR BELAKANG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032973">
            <a:off x="11728067" y="-3712792"/>
            <a:ext cx="9146713" cy="91467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714735" y="8118886"/>
            <a:ext cx="1662376" cy="172302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3177865">
            <a:off x="-2370001" y="6145243"/>
            <a:ext cx="11694028" cy="765427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910821" y="4253237"/>
            <a:ext cx="3600263" cy="97534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750766" y="4253237"/>
            <a:ext cx="3600263" cy="97534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71659" y="6951608"/>
            <a:ext cx="2190216" cy="243357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401481" y="860565"/>
            <a:ext cx="2077028" cy="348282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5875873" y="6172641"/>
            <a:ext cx="6717895" cy="1557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3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2205506" y="3595118"/>
            <a:ext cx="6749527" cy="53873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9947737" y="3492157"/>
            <a:ext cx="6749527" cy="53873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31869" y="1484356"/>
            <a:ext cx="14224261" cy="12155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33800" y="1068641"/>
            <a:ext cx="11049000" cy="1705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73"/>
              </a:lnSpc>
              <a:spcBef>
                <a:spcPct val="0"/>
              </a:spcBef>
            </a:pPr>
            <a:r>
              <a:rPr lang="en-US" sz="9481" dirty="0" err="1">
                <a:solidFill>
                  <a:srgbClr val="FFE7D3"/>
                </a:solidFill>
                <a:latin typeface="Jingleberry Bold"/>
              </a:rPr>
              <a:t>Latar</a:t>
            </a:r>
            <a:r>
              <a:rPr lang="en-US" sz="9481" dirty="0">
                <a:solidFill>
                  <a:srgbClr val="FFE7D3"/>
                </a:solidFill>
                <a:latin typeface="Jingleberry Bold"/>
              </a:rPr>
              <a:t> </a:t>
            </a:r>
            <a:r>
              <a:rPr lang="en-US" sz="9481" dirty="0" err="1">
                <a:solidFill>
                  <a:srgbClr val="FFE7D3"/>
                </a:solidFill>
                <a:latin typeface="Jingleberry Bold"/>
              </a:rPr>
              <a:t>Belakang</a:t>
            </a:r>
            <a:endParaRPr lang="en-US" sz="9481" dirty="0">
              <a:solidFill>
                <a:srgbClr val="FFE7D3"/>
              </a:solidFill>
              <a:latin typeface="Jingleberry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86504" y="4614427"/>
            <a:ext cx="6187531" cy="426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87"/>
              </a:lnSpc>
              <a:spcBef>
                <a:spcPct val="0"/>
              </a:spcBef>
            </a:pPr>
            <a:r>
              <a:rPr lang="en-US" sz="2705">
                <a:solidFill>
                  <a:srgbClr val="242254"/>
                </a:solidFill>
                <a:latin typeface="Quicksand"/>
              </a:rPr>
              <a:t>S</a:t>
            </a:r>
            <a:r>
              <a:rPr lang="en-US" sz="2705" u="none">
                <a:solidFill>
                  <a:srgbClr val="242254"/>
                </a:solidFill>
                <a:latin typeface="Quicksand"/>
              </a:rPr>
              <a:t>emua fitur-fitur yang diperlukan sesuai dengan kriteria penilaian dapat dibuat dalam web pariwisata daerah</a:t>
            </a:r>
          </a:p>
          <a:p>
            <a:pPr marL="0" lvl="0" indent="0" algn="l">
              <a:lnSpc>
                <a:spcPts val="3787"/>
              </a:lnSpc>
              <a:spcBef>
                <a:spcPct val="0"/>
              </a:spcBef>
            </a:pPr>
            <a:r>
              <a:rPr lang="en-US" sz="2705" u="none">
                <a:solidFill>
                  <a:srgbClr val="242254"/>
                </a:solidFill>
                <a:latin typeface="Quicksand"/>
              </a:rPr>
              <a:t>Web Pariwisata daerah sanggat berguna karena bisa memberikan kita informasi terbaru tentang destinasi di berbagai daerah</a:t>
            </a:r>
          </a:p>
          <a:p>
            <a:pPr marL="0" lvl="0" indent="0" algn="l">
              <a:lnSpc>
                <a:spcPts val="3787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296209" y="5023421"/>
            <a:ext cx="5489193" cy="253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254"/>
                </a:solidFill>
                <a:latin typeface="Quicksand"/>
              </a:rPr>
              <a:t>Alasan kami memberi nama web kami dengan nama PARIWISATA SUMUT adalah karena kami membuat destinasi-destinasi yang ada di dalam web kami, hanya di daerah Sumatera Utara saja.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273065" y="1144201"/>
            <a:ext cx="1833793" cy="189583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144201"/>
            <a:ext cx="1833793" cy="18958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674035" y="3438882"/>
            <a:ext cx="9294355" cy="130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8"/>
              </a:lnSpc>
            </a:pPr>
            <a:r>
              <a:rPr lang="en-US" sz="5355">
                <a:solidFill>
                  <a:srgbClr val="E16F1F"/>
                </a:solidFill>
                <a:latin typeface="Jingleberry Bold"/>
              </a:rPr>
              <a:t>alasan kami memberi nama PARIWISATA SUMUT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2706" y="3496032"/>
            <a:ext cx="7282327" cy="116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</a:pPr>
            <a:r>
              <a:rPr lang="en-US" sz="5355">
                <a:solidFill>
                  <a:srgbClr val="E16F1F"/>
                </a:solidFill>
                <a:latin typeface="Jingleberry Bold"/>
              </a:rPr>
              <a:t>alasan kami memilih pariwisata daerah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270" b="74471"/>
          <a:stretch>
            <a:fillRect/>
          </a:stretch>
        </p:blipFill>
        <p:spPr>
          <a:xfrm>
            <a:off x="667268" y="9688637"/>
            <a:ext cx="16999589" cy="8861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4713068" y="6355666"/>
            <a:ext cx="3968392" cy="41415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332406">
            <a:off x="355584" y="8897007"/>
            <a:ext cx="3579719" cy="194606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895624" y="8171876"/>
            <a:ext cx="3101130" cy="283048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H="1">
            <a:off x="702558" y="7169763"/>
            <a:ext cx="652285" cy="1002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3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4195763" y="2406073"/>
            <a:ext cx="9896473" cy="78991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31869" y="1484356"/>
            <a:ext cx="14224261" cy="12155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01440" y="1068641"/>
            <a:ext cx="6485120" cy="1713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73"/>
              </a:lnSpc>
              <a:spcBef>
                <a:spcPct val="0"/>
              </a:spcBef>
            </a:pPr>
            <a:r>
              <a:rPr lang="en-US" sz="9481">
                <a:solidFill>
                  <a:srgbClr val="FFE7D3"/>
                </a:solidFill>
                <a:latin typeface="Jingleberry Bold"/>
              </a:rPr>
              <a:t>Deskripsi Web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26728" y="3931026"/>
            <a:ext cx="9480668" cy="51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42254"/>
                </a:solidFill>
                <a:latin typeface="Anton"/>
              </a:rPr>
              <a:t>Pariwisata Sumut merupakan website pariwisata daerah yang berada di Daerah Sumatera Utara. Website ini membagikan informasi terkait info-info tentang Pariwisata di Sumatera Utara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42254"/>
                </a:solidFill>
                <a:latin typeface="Anton"/>
              </a:rPr>
              <a:t>Tujuan pembuatan website ini adalah untuk memberitahu kepada pembaca tentang pariwisata-pariwisata yang berada di Sumatera Utara dan dapat membantu memperkenalkan wisata-wisata di SUMUT yang bayak orang tidak tau.</a:t>
            </a:r>
          </a:p>
          <a:p>
            <a:pPr>
              <a:lnSpc>
                <a:spcPts val="3359"/>
              </a:lnSpc>
            </a:pPr>
            <a:endParaRPr/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254"/>
                </a:solidFill>
                <a:latin typeface="Quicksand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273065" y="1144201"/>
            <a:ext cx="1833793" cy="1895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144201"/>
            <a:ext cx="1833793" cy="189583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270" b="74471"/>
          <a:stretch>
            <a:fillRect/>
          </a:stretch>
        </p:blipFill>
        <p:spPr>
          <a:xfrm>
            <a:off x="667268" y="9688637"/>
            <a:ext cx="16999589" cy="8861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4713068" y="6355666"/>
            <a:ext cx="3968392" cy="41415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332406">
            <a:off x="355584" y="8897007"/>
            <a:ext cx="3579719" cy="194606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895624" y="8171876"/>
            <a:ext cx="3101130" cy="283048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H="1">
            <a:off x="702558" y="7169763"/>
            <a:ext cx="652285" cy="1002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01481" y="6951608"/>
            <a:ext cx="2899943" cy="2890305"/>
            <a:chOff x="0" y="0"/>
            <a:chExt cx="3866590" cy="3853740"/>
          </a:xfrm>
        </p:grpSpPr>
        <p:grpSp>
          <p:nvGrpSpPr>
            <p:cNvPr id="3" name="Group 3"/>
            <p:cNvGrpSpPr/>
            <p:nvPr/>
          </p:nvGrpSpPr>
          <p:grpSpPr>
            <a:xfrm>
              <a:off x="509277" y="3263294"/>
              <a:ext cx="2847262" cy="59044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866590" cy="345181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800132" y="284490"/>
            <a:ext cx="2323487" cy="3158152"/>
            <a:chOff x="0" y="0"/>
            <a:chExt cx="3097983" cy="421086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3620423"/>
              <a:ext cx="2847262" cy="590446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216" y="0"/>
              <a:ext cx="2976767" cy="389814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90293" y="3003070"/>
            <a:ext cx="15869007" cy="5393690"/>
            <a:chOff x="0" y="0"/>
            <a:chExt cx="21158676" cy="71915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66700"/>
              <a:ext cx="21158676" cy="5608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499"/>
                </a:lnSpc>
              </a:pPr>
              <a:r>
                <a:rPr lang="en-US" sz="12499" spc="374">
                  <a:solidFill>
                    <a:srgbClr val="D4480D"/>
                  </a:solidFill>
                  <a:latin typeface="Chewy"/>
                </a:rPr>
                <a:t>03. HALAMAN WEB DAN</a:t>
              </a:r>
            </a:p>
            <a:p>
              <a:pPr algn="ctr">
                <a:lnSpc>
                  <a:spcPts val="16519"/>
                </a:lnSpc>
                <a:spcBef>
                  <a:spcPct val="0"/>
                </a:spcBef>
              </a:pPr>
              <a:r>
                <a:rPr lang="en-US" sz="11799" spc="353">
                  <a:solidFill>
                    <a:srgbClr val="D4480D"/>
                  </a:solidFill>
                  <a:latin typeface="Chewy"/>
                </a:rPr>
                <a:t>FITUR-FITURNYA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564343" y="5398770"/>
              <a:ext cx="10029991" cy="179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032973">
            <a:off x="12177409" y="-3900307"/>
            <a:ext cx="9146713" cy="914671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31443" y="5228581"/>
            <a:ext cx="384435" cy="39846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3177865">
            <a:off x="-2370001" y="6145243"/>
            <a:ext cx="11694028" cy="765427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910821" y="4253237"/>
            <a:ext cx="3600263" cy="97534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750766" y="4253237"/>
            <a:ext cx="3600263" cy="97534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275874" y="7139524"/>
            <a:ext cx="4659258" cy="126223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816058">
            <a:off x="599691" y="6255026"/>
            <a:ext cx="2975965" cy="3184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3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67350"/>
          <a:stretch>
            <a:fillRect/>
          </a:stretch>
        </p:blipFill>
        <p:spPr>
          <a:xfrm>
            <a:off x="621143" y="9492218"/>
            <a:ext cx="17045713" cy="11333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94640" y="6483306"/>
            <a:ext cx="3968392" cy="41415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479972" y="6657884"/>
            <a:ext cx="2411526" cy="3674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15646494" y="8171876"/>
            <a:ext cx="3101130" cy="2830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197059" y="6767293"/>
            <a:ext cx="652285" cy="10021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2160877" cy="19644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8100000">
            <a:off x="14904651" y="-1025372"/>
            <a:ext cx="3973696" cy="41081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296400" y="2400300"/>
            <a:ext cx="8991600" cy="5410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14800" y="133707"/>
            <a:ext cx="9906000" cy="1679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18"/>
              </a:lnSpc>
            </a:pPr>
            <a:r>
              <a:rPr lang="en-US" sz="9370" dirty="0" err="1">
                <a:solidFill>
                  <a:srgbClr val="F0BBD4"/>
                </a:solidFill>
                <a:latin typeface="Eczar SemiBold"/>
              </a:rPr>
              <a:t>Tampilan</a:t>
            </a:r>
            <a:r>
              <a:rPr lang="en-US" sz="9370" dirty="0">
                <a:solidFill>
                  <a:srgbClr val="F0BBD4"/>
                </a:solidFill>
                <a:latin typeface="Eczar SemiBold"/>
              </a:rPr>
              <a:t> Web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02744" y="8458849"/>
            <a:ext cx="112825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000000"/>
                </a:solidFill>
                <a:latin typeface="Lato"/>
              </a:rPr>
              <a:t>INI ADALAH TAMPILAN DEPAN WEB</a:t>
            </a:r>
          </a:p>
        </p:txBody>
      </p:sp>
      <p:pic>
        <p:nvPicPr>
          <p:cNvPr id="12" name="Picture 11" descr="IMG_20210622_120453_724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2324100"/>
            <a:ext cx="8991600" cy="541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580</Words>
  <Application>Microsoft Office PowerPoint</Application>
  <PresentationFormat>Custom</PresentationFormat>
  <Paragraphs>81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8" baseType="lpstr">
      <vt:lpstr>Arial</vt:lpstr>
      <vt:lpstr>Jingleberry Bold</vt:lpstr>
      <vt:lpstr>Bryndan Write Bold</vt:lpstr>
      <vt:lpstr>Krabuler</vt:lpstr>
      <vt:lpstr>Open Sans Extra Bold</vt:lpstr>
      <vt:lpstr>Abibas</vt:lpstr>
      <vt:lpstr>Chewy</vt:lpstr>
      <vt:lpstr>Cambria Math</vt:lpstr>
      <vt:lpstr>Quicksand</vt:lpstr>
      <vt:lpstr>Calibri</vt:lpstr>
      <vt:lpstr>Anton</vt:lpstr>
      <vt:lpstr>Eczar SemiBold</vt:lpstr>
      <vt:lpstr>Lato</vt:lpstr>
      <vt:lpstr>Gagalin</vt:lpstr>
      <vt:lpstr>Bryndan Write</vt:lpstr>
      <vt:lpstr>Josefin Sans Regular</vt:lpstr>
      <vt:lpstr>Lora</vt:lpstr>
      <vt:lpstr>Open Sans</vt:lpstr>
      <vt:lpstr>Jingleberry</vt:lpstr>
      <vt:lpstr>Give You Glory</vt:lpstr>
      <vt:lpstr>Baskerville Old Face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Asruri</dc:title>
  <dc:creator>Lenovo</dc:creator>
  <cp:lastModifiedBy>Lenovo</cp:lastModifiedBy>
  <cp:revision>3</cp:revision>
  <dcterms:created xsi:type="dcterms:W3CDTF">2006-08-16T00:00:00Z</dcterms:created>
  <dcterms:modified xsi:type="dcterms:W3CDTF">2021-06-22T05:13:15Z</dcterms:modified>
  <dc:identifier>DAEiAZnHI3c</dc:identifier>
</cp:coreProperties>
</file>